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p15="http://schemas.microsoft.com/office/powerpoint/2012/main">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p15="http://schemas.microsoft.com/office/powerpoint/2012/main" userId="S-1-5-21-329068152-1592454029-682003330-143278" providerId="AD"/>
      </p:ext>
    </p:extLst>
  </p:cmAuthor>
  <p:cmAuthor id="2" name="Erin Dwyer" initials="ED" lastIdx="2" clrIdx="2">
    <p:extLst>
      <p:ext uri="{19B8F6BF-5375-455C-9EA6-DF929625EA0E}">
        <p15:presenceInfo xmlns:p15="http://schemas.microsoft.com/office/powerpoint/2012/main" userId="Erin Dwyer" providerId="None"/>
      </p:ext>
    </p:extLst>
  </p:cmAuthor>
  <p:cmAuthor id="3" name="Redder, Christian" initials="RC" lastIdx="6" clrIdx="3">
    <p:extLst>
      <p:ext uri="{19B8F6BF-5375-455C-9EA6-DF929625EA0E}">
        <p15:presenceInfo xmlns:p15="http://schemas.microsoft.com/office/powerpoint/2012/main" userId="S::christian.redder@xerox.com::2b09b9ee-1c89-47ce-ba4e-50b1bcb10e5b" providerId="AD"/>
      </p:ext>
    </p:extLst>
  </p:cmAuthor>
  <p:cmAuthor id="4" name="Jessica Fox" initials="JF" lastIdx="1" clrIdx="4">
    <p:extLst>
      <p:ext uri="{19B8F6BF-5375-455C-9EA6-DF929625EA0E}">
        <p15:presenceInfo xmlns:p15="http://schemas.microsoft.com/office/powerpoint/2012/main"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81" autoAdjust="0"/>
    <p:restoredTop sz="78365" autoAdjust="0"/>
  </p:normalViewPr>
  <p:slideViewPr>
    <p:cSldViewPr snapToGrid="0" showGuides="1">
      <p:cViewPr varScale="1">
        <p:scale>
          <a:sx n="145" d="100"/>
          <a:sy n="145" d="100"/>
        </p:scale>
        <p:origin x="216" y="120"/>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29/06/2020</a:t>
            </a:fld>
            <a:endParaRPr lang="fi-FI"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fi-FI"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fi-FI"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Ryhmä ihmisiä, jotka seisovat huoneessa&#10;&#10;Kuvaus on luotu automaattisesti">
            <a:extLst>
              <a:ext uri="{FF2B5EF4-FFF2-40B4-BE49-F238E27FC236}">
                <a16:creationId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a16="http://schemas.microsoft.com/office/drawing/2014/main"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Ryhmä ihmisiä, jotka seisovat huoneessa&#10;&#10;Kuvaus on luotu automaattisesti">
            <a:extLst>
              <a:ext uri="{FF2B5EF4-FFF2-40B4-BE49-F238E27FC236}">
                <a16:creationId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a16="http://schemas.microsoft.com/office/drawing/2014/main"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a16="http://schemas.microsoft.com/office/drawing/2014/main"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a16="http://schemas.microsoft.com/office/drawing/2014/main"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i-FI" sz="600" kern="1200" dirty="0">
                <a:solidFill>
                  <a:schemeClr val="tx1"/>
                </a:solidFill>
                <a:latin typeface="+mn-lt"/>
              </a:rPr>
              <a:t>© 2020 Xerox Corporation. Kaikki oikeudet pidätetään. Xerox® on Xerox Corporationin tavaramerkki Yhdysvalloissa ja/tai muissa maissa. BRXXXXX</a:t>
            </a:r>
            <a:endParaRPr lang="fi-FI"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4949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i-FI" sz="600" kern="1200" dirty="0">
                <a:solidFill>
                  <a:schemeClr val="tx1"/>
                </a:solidFill>
                <a:latin typeface="+mn-lt"/>
              </a:rPr>
              <a:t>© 2020 Xerox Corporation. Kaikki oikeudet pidätetään. Xerox® ja Everyday ovat Xerox Corporationin tavaramerkkejä Yhdysvalloissa ja/tai muissa maissa.</a:t>
            </a:r>
            <a:r>
              <a:rPr lang="fi-FI" dirty="0"/>
              <a:t> </a:t>
            </a:r>
            <a:endParaRPr lang="fi-FI"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a16="http://schemas.microsoft.com/office/drawing/2014/main"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29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29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29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Kuva, jossa on henkilö, sisätiloissa, mies, edestä&#10;Kuvaus on luotu automaattisesti">
            <a:extLst>
              <a:ext uri="{FF2B5EF4-FFF2-40B4-BE49-F238E27FC236}">
                <a16:creationId xmlns:a16="http://schemas.microsoft.com/office/drawing/2014/main"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a16="http://schemas.microsoft.com/office/drawing/2014/main"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a16="http://schemas.microsoft.com/office/drawing/2014/main"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a16="http://schemas.microsoft.com/office/drawing/2014/main"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29 June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a16="http://schemas.microsoft.com/office/drawing/2014/main"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enkilö, joka istuu pöydän ääressä tietokoneen edessä&#10;&#10;Kuvaus on luotu automaattisesti">
            <a:extLst>
              <a:ext uri="{FF2B5EF4-FFF2-40B4-BE49-F238E27FC236}">
                <a16:creationId xmlns:a16="http://schemas.microsoft.com/office/drawing/2014/main"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a16="http://schemas.microsoft.com/office/drawing/2014/main"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fi-FI" dirty="0"/>
              <a:t>Xerox</a:t>
            </a:r>
            <a:r>
              <a:rPr lang="fi-FI" sz="1800" baseline="70000" dirty="0"/>
              <a:t>®</a:t>
            </a:r>
            <a:r>
              <a:rPr lang="fi-FI" dirty="0"/>
              <a:t> Everyday</a:t>
            </a:r>
            <a:r>
              <a:rPr lang="fi-FI" sz="2400" baseline="30000" dirty="0"/>
              <a:t>™</a:t>
            </a:r>
            <a:r>
              <a:rPr lang="fi-FI" dirty="0"/>
              <a:t> -väriaine</a:t>
            </a:r>
            <a:br>
              <a:rPr dirty="0"/>
            </a:br>
            <a:r>
              <a:rPr lang="fi-FI" sz="2000" dirty="0">
                <a:solidFill>
                  <a:schemeClr val="bg2"/>
                </a:solidFill>
              </a:rPr>
              <a:t>Säästöjä. Luotettavuutta. Turvallisuutta. </a:t>
            </a:r>
            <a:endParaRPr lang="fi-FI"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fi-FI" dirty="0"/>
          </a:p>
        </p:txBody>
      </p:sp>
      <p:sp>
        <p:nvSpPr>
          <p:cNvPr id="3" name="Date Placeholder 2">
            <a:extLst>
              <a:ext uri="{FF2B5EF4-FFF2-40B4-BE49-F238E27FC236}">
                <a16:creationId xmlns:a16="http://schemas.microsoft.com/office/drawing/2014/main" id="{9DA8EE69-6D1A-C341-9486-629AFE86A937}"/>
              </a:ext>
            </a:extLst>
          </p:cNvPr>
          <p:cNvSpPr>
            <a:spLocks noGrp="1"/>
          </p:cNvSpPr>
          <p:nvPr>
            <p:ph type="dt" sz="half" idx="11"/>
          </p:nvPr>
        </p:nvSpPr>
        <p:spPr/>
        <p:txBody>
          <a:bodyPr/>
          <a:lstStyle/>
          <a:p>
            <a:fld id="{891BB57F-AEE8-5843-9645-1EFFAF037752}" type="datetime3">
              <a:rPr lang="en-US"/>
              <a:t>29 June 2020</a:t>
            </a:fld>
            <a:endParaRPr lang="fi-FI" dirty="0"/>
          </a:p>
        </p:txBody>
      </p:sp>
      <p:sp>
        <p:nvSpPr>
          <p:cNvPr id="4" name="Text Placeholder 3">
            <a:extLst>
              <a:ext uri="{FF2B5EF4-FFF2-40B4-BE49-F238E27FC236}">
                <a16:creationId xmlns:a16="http://schemas.microsoft.com/office/drawing/2014/main" id="{10A6952C-818D-2E47-8075-3BC48759C5A2}"/>
              </a:ext>
            </a:extLst>
          </p:cNvPr>
          <p:cNvSpPr>
            <a:spLocks noGrp="1"/>
          </p:cNvSpPr>
          <p:nvPr>
            <p:ph type="body" sz="quarter" idx="19"/>
          </p:nvPr>
        </p:nvSpPr>
        <p:spPr>
          <a:xfrm>
            <a:off x="404340" y="350900"/>
            <a:ext cx="4167659" cy="2220850"/>
          </a:xfrm>
        </p:spPr>
        <p:txBody>
          <a:bodyPr lIns="301752" anchor="ctr"/>
          <a:lstStyle/>
          <a:p>
            <a:r>
              <a:rPr lang="fi-FI" sz="2800" dirty="0"/>
              <a:t>Entä jos sinun </a:t>
            </a:r>
            <a:br>
              <a:rPr lang="fi-FI" sz="2800" dirty="0"/>
            </a:br>
            <a:r>
              <a:rPr lang="fi-FI" sz="2800" dirty="0"/>
              <a:t>ei tarvitsisi </a:t>
            </a:r>
            <a:br>
              <a:rPr lang="fi-FI" sz="2800" dirty="0"/>
            </a:br>
            <a:r>
              <a:rPr lang="fi-FI" sz="2800" dirty="0"/>
              <a:t>valita laadun ja kustannusten välillä?</a:t>
            </a:r>
          </a:p>
        </p:txBody>
      </p:sp>
      <p:sp>
        <p:nvSpPr>
          <p:cNvPr id="5" name="Content Placeholder 4">
            <a:extLst>
              <a:ext uri="{FF2B5EF4-FFF2-40B4-BE49-F238E27FC236}">
                <a16:creationId xmlns:a16="http://schemas.microsoft.com/office/drawing/2014/main" id="{AFA8ACD7-89D3-2746-92B6-B4335E212862}"/>
              </a:ext>
            </a:extLst>
          </p:cNvPr>
          <p:cNvSpPr>
            <a:spLocks noGrp="1"/>
          </p:cNvSpPr>
          <p:nvPr>
            <p:ph sz="half" idx="1"/>
          </p:nvPr>
        </p:nvSpPr>
        <p:spPr>
          <a:xfrm>
            <a:off x="688467" y="2665810"/>
            <a:ext cx="2910350" cy="1699374"/>
          </a:xfrm>
        </p:spPr>
        <p:txBody>
          <a:bodyPr/>
          <a:lstStyle/>
          <a:p>
            <a:pPr>
              <a:buClr>
                <a:schemeClr val="tx1"/>
              </a:buClr>
            </a:pPr>
            <a:r>
              <a:rPr lang="fi-FI" dirty="0">
                <a:solidFill>
                  <a:schemeClr val="bg2"/>
                </a:solidFill>
              </a:rPr>
              <a:t>Alkuperäisväriaineet</a:t>
            </a:r>
          </a:p>
          <a:p>
            <a:pPr marL="302419" indent="-285750">
              <a:lnSpc>
                <a:spcPct val="150000"/>
              </a:lnSpc>
              <a:buClr>
                <a:schemeClr val="tx1"/>
              </a:buClr>
              <a:buFont typeface="Arial" panose="020B0604020202020204" pitchFamily="34" charset="0"/>
              <a:buChar char="•"/>
            </a:pPr>
            <a:r>
              <a:rPr lang="fi-FI" sz="1400" dirty="0"/>
              <a:t>Korkeat hinnat</a:t>
            </a:r>
          </a:p>
          <a:p>
            <a:pPr marL="302419" indent="-285750">
              <a:lnSpc>
                <a:spcPct val="90000"/>
              </a:lnSpc>
              <a:buClr>
                <a:schemeClr val="tx1"/>
              </a:buClr>
              <a:buFont typeface="Arial" panose="020B0604020202020204" pitchFamily="34" charset="0"/>
              <a:buChar char="•"/>
            </a:pPr>
            <a:r>
              <a:rPr lang="fi-FI" sz="1400" dirty="0"/>
              <a:t>Tuotteiden turvasertifiointi</a:t>
            </a:r>
          </a:p>
          <a:p>
            <a:pPr marL="302419" indent="-285750">
              <a:lnSpc>
                <a:spcPct val="90000"/>
              </a:lnSpc>
              <a:buClr>
                <a:schemeClr val="tx1"/>
              </a:buClr>
              <a:buFont typeface="Arial" panose="020B0604020202020204" pitchFamily="34" charset="0"/>
              <a:buChar char="•"/>
            </a:pPr>
            <a:r>
              <a:rPr lang="fi-FI" sz="1400" dirty="0"/>
              <a:t>Myrkyttömiä</a:t>
            </a:r>
          </a:p>
          <a:p>
            <a:pPr marL="302419" indent="-285750">
              <a:lnSpc>
                <a:spcPct val="90000"/>
              </a:lnSpc>
              <a:buClr>
                <a:schemeClr val="tx1"/>
              </a:buClr>
              <a:buFont typeface="Arial" panose="020B0604020202020204" pitchFamily="34" charset="0"/>
              <a:buChar char="•"/>
            </a:pPr>
            <a:r>
              <a:rPr lang="fi-FI" sz="1400" dirty="0"/>
              <a:t>Turvallisia ihmisille/ympäristölle</a:t>
            </a:r>
            <a:endParaRPr lang="fi-FI" dirty="0"/>
          </a:p>
        </p:txBody>
      </p:sp>
      <p:sp>
        <p:nvSpPr>
          <p:cNvPr id="6" name="Content Placeholder 5">
            <a:extLst>
              <a:ext uri="{FF2B5EF4-FFF2-40B4-BE49-F238E27FC236}">
                <a16:creationId xmlns:a16="http://schemas.microsoft.com/office/drawing/2014/main" id="{72FD5E70-77E8-8843-859F-49AE7978ECFC}"/>
              </a:ext>
            </a:extLst>
          </p:cNvPr>
          <p:cNvSpPr>
            <a:spLocks noGrp="1"/>
          </p:cNvSpPr>
          <p:nvPr>
            <p:ph sz="half" idx="18"/>
          </p:nvPr>
        </p:nvSpPr>
        <p:spPr>
          <a:xfrm>
            <a:off x="4154742" y="2665349"/>
            <a:ext cx="3968496" cy="2004621"/>
          </a:xfrm>
        </p:spPr>
        <p:txBody>
          <a:bodyPr/>
          <a:lstStyle/>
          <a:p>
            <a:pPr>
              <a:buClr>
                <a:schemeClr val="tx1"/>
              </a:buClr>
            </a:pPr>
            <a:r>
              <a:rPr lang="fi-FI" dirty="0">
                <a:solidFill>
                  <a:schemeClr val="bg2"/>
                </a:solidFill>
              </a:rPr>
              <a:t>Brändittömät tarjousväriaineet</a:t>
            </a:r>
          </a:p>
          <a:p>
            <a:pPr marL="302419" indent="-285750">
              <a:lnSpc>
                <a:spcPct val="150000"/>
              </a:lnSpc>
              <a:buClr>
                <a:schemeClr val="tx1"/>
              </a:buClr>
              <a:buFont typeface="Arial" panose="020B0604020202020204" pitchFamily="34" charset="0"/>
              <a:buChar char="•"/>
            </a:pPr>
            <a:r>
              <a:rPr lang="fi-FI" sz="1400" dirty="0"/>
              <a:t>Alempi hinta</a:t>
            </a:r>
          </a:p>
          <a:p>
            <a:pPr marL="302419" indent="-285750">
              <a:lnSpc>
                <a:spcPct val="90000"/>
              </a:lnSpc>
              <a:buClr>
                <a:schemeClr val="tx1"/>
              </a:buClr>
              <a:buFont typeface="Arial" panose="020B0604020202020204" pitchFamily="34" charset="0"/>
              <a:buChar char="•"/>
            </a:pPr>
            <a:r>
              <a:rPr lang="fi-FI" sz="1400" dirty="0"/>
              <a:t>Epäluotettava laatu</a:t>
            </a:r>
          </a:p>
          <a:p>
            <a:pPr marL="302419" indent="-285750">
              <a:lnSpc>
                <a:spcPct val="90000"/>
              </a:lnSpc>
              <a:buClr>
                <a:schemeClr val="tx1"/>
              </a:buClr>
              <a:buFont typeface="Arial" panose="020B0604020202020204" pitchFamily="34" charset="0"/>
              <a:buChar char="•"/>
            </a:pPr>
            <a:r>
              <a:rPr lang="fi-FI" sz="1400" dirty="0"/>
              <a:t>Voivat vahingoittaa tulostimia</a:t>
            </a:r>
          </a:p>
          <a:p>
            <a:pPr marL="302419" indent="-285750">
              <a:lnSpc>
                <a:spcPct val="90000"/>
              </a:lnSpc>
              <a:buClr>
                <a:schemeClr val="tx1"/>
              </a:buClr>
              <a:buFont typeface="Arial" panose="020B0604020202020204" pitchFamily="34" charset="0"/>
              <a:buChar char="•"/>
            </a:pPr>
            <a:r>
              <a:rPr lang="fi-FI" sz="1400" dirty="0"/>
              <a:t>Kyseenalaiset turvallisuusstandardit</a:t>
            </a:r>
          </a:p>
          <a:p>
            <a:pPr marL="302419" indent="-285750">
              <a:lnSpc>
                <a:spcPct val="90000"/>
              </a:lnSpc>
              <a:buClr>
                <a:schemeClr val="tx1"/>
              </a:buClr>
              <a:buFont typeface="Arial" panose="020B0604020202020204" pitchFamily="34" charset="0"/>
              <a:buChar char="•"/>
            </a:pPr>
            <a:r>
              <a:rPr lang="fi-FI" sz="1400" dirty="0"/>
              <a:t>Voivat aiheuttaa odottamattomia kustannuksia</a:t>
            </a:r>
            <a:endParaRPr lang="fi-FI" dirty="0"/>
          </a:p>
        </p:txBody>
      </p:sp>
      <p:pic>
        <p:nvPicPr>
          <p:cNvPr id="10" name="Picture 9">
            <a:extLst>
              <a:ext uri="{FF2B5EF4-FFF2-40B4-BE49-F238E27FC236}">
                <a16:creationId xmlns:a16="http://schemas.microsoft.com/office/drawing/2014/main"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a16="http://schemas.microsoft.com/office/drawing/2014/main"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Lähikuva paperipalasta&#10;&#10;Kuvaus on luotu automaattisesti">
            <a:extLst>
              <a:ext uri="{FF2B5EF4-FFF2-40B4-BE49-F238E27FC236}">
                <a16:creationId xmlns:a16="http://schemas.microsoft.com/office/drawing/2014/main"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a16="http://schemas.microsoft.com/office/drawing/2014/main"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fi-FI" dirty="0"/>
          </a:p>
        </p:txBody>
      </p:sp>
      <p:sp>
        <p:nvSpPr>
          <p:cNvPr id="3" name="Date Placeholder 2">
            <a:extLst>
              <a:ext uri="{FF2B5EF4-FFF2-40B4-BE49-F238E27FC236}">
                <a16:creationId xmlns:a16="http://schemas.microsoft.com/office/drawing/2014/main" id="{AB9FA29C-A1A4-524B-B928-8241FC8CCB2B}"/>
              </a:ext>
            </a:extLst>
          </p:cNvPr>
          <p:cNvSpPr>
            <a:spLocks noGrp="1"/>
          </p:cNvSpPr>
          <p:nvPr>
            <p:ph type="dt" sz="half" idx="11"/>
          </p:nvPr>
        </p:nvSpPr>
        <p:spPr/>
        <p:txBody>
          <a:bodyPr/>
          <a:lstStyle/>
          <a:p>
            <a:fld id="{22AB59C3-C2D3-3444-B95A-CE7F62719C4E}" type="datetime3">
              <a:rPr lang="en-US" smtClean="0"/>
              <a:t>29 June 2020</a:t>
            </a:fld>
            <a:endParaRPr lang="fi-FI" dirty="0"/>
          </a:p>
        </p:txBody>
      </p:sp>
      <p:sp>
        <p:nvSpPr>
          <p:cNvPr id="5" name="Text Placeholder 4">
            <a:extLst>
              <a:ext uri="{FF2B5EF4-FFF2-40B4-BE49-F238E27FC236}">
                <a16:creationId xmlns:a16="http://schemas.microsoft.com/office/drawing/2014/main" id="{8B11EDBA-FA5D-FC49-B4E0-1EA0206BF4C1}"/>
              </a:ext>
            </a:extLst>
          </p:cNvPr>
          <p:cNvSpPr>
            <a:spLocks noGrp="1"/>
          </p:cNvSpPr>
          <p:nvPr>
            <p:ph type="body" sz="quarter" idx="13"/>
          </p:nvPr>
        </p:nvSpPr>
        <p:spPr>
          <a:xfrm>
            <a:off x="690027" y="627534"/>
            <a:ext cx="2589254" cy="3859557"/>
          </a:xfrm>
        </p:spPr>
        <p:txBody>
          <a:bodyPr/>
          <a:lstStyle/>
          <a:p>
            <a:r>
              <a:rPr lang="fi-FI" sz="1800" dirty="0"/>
              <a:t>Xerox</a:t>
            </a:r>
            <a:r>
              <a:rPr lang="fi-FI" sz="1800" baseline="30000" dirty="0"/>
              <a:t>®</a:t>
            </a:r>
            <a:r>
              <a:rPr lang="fi-FI" sz="1800" dirty="0"/>
              <a:t> Everyday™ -väriaine on ainutlaatuinen. </a:t>
            </a:r>
            <a:br>
              <a:rPr dirty="0"/>
            </a:br>
            <a:r>
              <a:rPr lang="fi-FI" sz="1800" dirty="0"/>
              <a:t>Sinun ei tarvitse </a:t>
            </a:r>
            <a:br>
              <a:rPr lang="fi-FI" sz="1800" dirty="0"/>
            </a:br>
            <a:r>
              <a:rPr lang="fi-FI" sz="1800" dirty="0"/>
              <a:t>valita suorituskyvyn </a:t>
            </a:r>
            <a:br>
              <a:rPr lang="fi-FI" sz="1800" dirty="0"/>
            </a:br>
            <a:r>
              <a:rPr lang="fi-FI" sz="1800" dirty="0"/>
              <a:t>ja hinnan välillä.</a:t>
            </a:r>
          </a:p>
          <a:p>
            <a:r>
              <a:rPr lang="fi-FI" sz="1500" dirty="0">
                <a:solidFill>
                  <a:schemeClr val="bg2"/>
                </a:solidFill>
              </a:rPr>
              <a:t>Xerox</a:t>
            </a:r>
            <a:r>
              <a:rPr lang="fi-FI" sz="1500" baseline="30000" dirty="0">
                <a:solidFill>
                  <a:schemeClr val="bg2"/>
                </a:solidFill>
              </a:rPr>
              <a:t>®</a:t>
            </a:r>
            <a:r>
              <a:rPr lang="fi-FI" sz="1500" dirty="0">
                <a:solidFill>
                  <a:schemeClr val="bg2"/>
                </a:solidFill>
              </a:rPr>
              <a:t> Everyday™ -väriaine </a:t>
            </a:r>
            <a:br>
              <a:rPr dirty="0"/>
            </a:br>
            <a:r>
              <a:rPr lang="fi-FI" sz="1500" dirty="0">
                <a:solidFill>
                  <a:schemeClr val="bg2"/>
                </a:solidFill>
              </a:rPr>
              <a:t>on erilainen.</a:t>
            </a:r>
          </a:p>
          <a:p>
            <a:pPr marL="285750" lvl="2" indent="-285750">
              <a:buFont typeface="Arial" panose="020B0604020202020204" pitchFamily="34" charset="0"/>
              <a:buChar char="•"/>
            </a:pPr>
            <a:r>
              <a:rPr lang="fi-FI" sz="1200" dirty="0"/>
              <a:t>Ei korkeita hintoja</a:t>
            </a:r>
          </a:p>
          <a:p>
            <a:pPr marL="285750" lvl="2" indent="-285750">
              <a:buFont typeface="Arial" panose="020B0604020202020204" pitchFamily="34" charset="0"/>
              <a:buChar char="•"/>
            </a:pPr>
            <a:r>
              <a:rPr lang="fi-FI" sz="1200" dirty="0"/>
              <a:t>Ei piileviä kuluja</a:t>
            </a:r>
          </a:p>
          <a:p>
            <a:pPr marL="285750" lvl="2" indent="-285750">
              <a:buFont typeface="Arial" panose="020B0604020202020204" pitchFamily="34" charset="0"/>
              <a:buChar char="•"/>
            </a:pPr>
            <a:r>
              <a:rPr lang="fi-FI" sz="1200" dirty="0"/>
              <a:t>Brändiltä, johon voit luottaa</a:t>
            </a:r>
          </a:p>
          <a:p>
            <a:pPr marL="285750" lvl="2" indent="-285750">
              <a:buFont typeface="Arial" panose="020B0604020202020204" pitchFamily="34" charset="0"/>
              <a:buChar char="•"/>
            </a:pPr>
            <a:r>
              <a:rPr lang="fi-FI" sz="1200" dirty="0"/>
              <a:t>Xeroxin</a:t>
            </a:r>
            <a:r>
              <a:rPr lang="fi-FI" sz="1200" baseline="30000" dirty="0"/>
              <a:t>®</a:t>
            </a:r>
            <a:r>
              <a:rPr lang="fi-FI" sz="1200" dirty="0"/>
              <a:t> kattavan palvelun </a:t>
            </a:r>
            <a:br>
              <a:rPr lang="fi-FI" sz="1200" dirty="0"/>
            </a:br>
            <a:r>
              <a:rPr lang="fi-FI" sz="1200" dirty="0"/>
              <a:t>avulla säästät rahaa</a:t>
            </a:r>
          </a:p>
          <a:p>
            <a:pPr marL="285750" lvl="2" indent="-285750">
              <a:buFont typeface="Arial" panose="020B0604020202020204" pitchFamily="34" charset="0"/>
              <a:buChar char="•"/>
            </a:pPr>
            <a:r>
              <a:rPr lang="fi-FI" sz="1200" dirty="0"/>
              <a:t>Kaikkien suosituimpien tuotemerkkien, tulostinkokojen </a:t>
            </a:r>
            <a:br>
              <a:rPr lang="fi-FI" sz="1200" dirty="0"/>
            </a:br>
            <a:r>
              <a:rPr lang="fi-FI" sz="1200" dirty="0"/>
              <a:t>ja mallien kasetit</a:t>
            </a:r>
            <a:endParaRPr lang="fi-FI" dirty="0"/>
          </a:p>
        </p:txBody>
      </p:sp>
      <p:sp>
        <p:nvSpPr>
          <p:cNvPr id="34" name="Content Placeholder 24">
            <a:extLst>
              <a:ext uri="{FF2B5EF4-FFF2-40B4-BE49-F238E27FC236}">
                <a16:creationId xmlns:a16="http://schemas.microsoft.com/office/drawing/2014/main"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fi-FI" sz="1500" dirty="0">
                <a:solidFill>
                  <a:schemeClr val="tx1"/>
                </a:solidFill>
              </a:rPr>
              <a:t>Laaja A4/</a:t>
            </a:r>
          </a:p>
          <a:p>
            <a:pPr algn="ctr">
              <a:spcBef>
                <a:spcPts val="0"/>
              </a:spcBef>
            </a:pPr>
            <a:r>
              <a:rPr lang="fi-FI" sz="1500" dirty="0">
                <a:solidFill>
                  <a:schemeClr val="tx1"/>
                </a:solidFill>
              </a:rPr>
              <a:t>A3-tuki </a:t>
            </a:r>
          </a:p>
          <a:p>
            <a:pPr algn="ctr"/>
            <a:endParaRPr lang="fi-FI" sz="1500" dirty="0">
              <a:solidFill>
                <a:schemeClr val="tx1"/>
              </a:solidFill>
            </a:endParaRPr>
          </a:p>
        </p:txBody>
      </p:sp>
      <p:sp>
        <p:nvSpPr>
          <p:cNvPr id="19" name="Content Placeholder 10">
            <a:extLst>
              <a:ext uri="{FF2B5EF4-FFF2-40B4-BE49-F238E27FC236}">
                <a16:creationId xmlns:a16="http://schemas.microsoft.com/office/drawing/2014/main" id="{9FF7B658-8648-48CE-93A5-A18C743B85C5}"/>
              </a:ext>
            </a:extLst>
          </p:cNvPr>
          <p:cNvSpPr txBox="1">
            <a:spLocks/>
          </p:cNvSpPr>
          <p:nvPr/>
        </p:nvSpPr>
        <p:spPr>
          <a:xfrm>
            <a:off x="4108818"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fi-FI" sz="1500" dirty="0"/>
              <a:t>A4: Letter/Legal</a:t>
            </a:r>
          </a:p>
          <a:p>
            <a:pPr marL="0" indent="0">
              <a:buNone/>
            </a:pPr>
            <a:endParaRPr lang="fi-FI" sz="1500" dirty="0"/>
          </a:p>
        </p:txBody>
      </p:sp>
      <p:sp>
        <p:nvSpPr>
          <p:cNvPr id="20" name="Content Placeholder 17">
            <a:extLst>
              <a:ext uri="{FF2B5EF4-FFF2-40B4-BE49-F238E27FC236}">
                <a16:creationId xmlns:a16="http://schemas.microsoft.com/office/drawing/2014/main"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fi-FI" sz="1500" dirty="0"/>
              <a:t>A3: Lehtilehti</a:t>
            </a:r>
          </a:p>
        </p:txBody>
      </p:sp>
      <p:pic>
        <p:nvPicPr>
          <p:cNvPr id="21" name="Picture 20">
            <a:extLst>
              <a:ext uri="{FF2B5EF4-FFF2-40B4-BE49-F238E27FC236}">
                <a16:creationId xmlns:a16="http://schemas.microsoft.com/office/drawing/2014/main"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6475" y="953449"/>
            <a:ext cx="858593" cy="259518"/>
          </a:xfrm>
          <a:prstGeom prst="rect">
            <a:avLst/>
          </a:prstGeom>
        </p:spPr>
      </p:pic>
      <p:pic>
        <p:nvPicPr>
          <p:cNvPr id="22" name="Picture 21">
            <a:extLst>
              <a:ext uri="{FF2B5EF4-FFF2-40B4-BE49-F238E27FC236}">
                <a16:creationId xmlns:a16="http://schemas.microsoft.com/office/drawing/2014/main"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9445" y="1443829"/>
            <a:ext cx="324078" cy="324078"/>
          </a:xfrm>
          <a:prstGeom prst="rect">
            <a:avLst/>
          </a:prstGeom>
        </p:spPr>
      </p:pic>
      <p:pic>
        <p:nvPicPr>
          <p:cNvPr id="23" name="Picture 22">
            <a:extLst>
              <a:ext uri="{FF2B5EF4-FFF2-40B4-BE49-F238E27FC236}">
                <a16:creationId xmlns:a16="http://schemas.microsoft.com/office/drawing/2014/main"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10148" y="913524"/>
            <a:ext cx="858414" cy="299443"/>
          </a:xfrm>
          <a:prstGeom prst="rect">
            <a:avLst/>
          </a:prstGeom>
          <a:solidFill>
            <a:schemeClr val="bg1"/>
          </a:solidFill>
        </p:spPr>
      </p:pic>
      <p:pic>
        <p:nvPicPr>
          <p:cNvPr id="24" name="Picture 23">
            <a:extLst>
              <a:ext uri="{FF2B5EF4-FFF2-40B4-BE49-F238E27FC236}">
                <a16:creationId xmlns:a16="http://schemas.microsoft.com/office/drawing/2014/main"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a16="http://schemas.microsoft.com/office/drawing/2014/main"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a16="http://schemas.microsoft.com/office/drawing/2014/main"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a16="http://schemas.microsoft.com/office/drawing/2014/main"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a16="http://schemas.microsoft.com/office/drawing/2014/main"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a16="http://schemas.microsoft.com/office/drawing/2014/main"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a16="http://schemas.microsoft.com/office/drawing/2014/main"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28F2F8-24E8-1246-9F48-D17F3CCAB089}"/>
              </a:ext>
            </a:extLst>
          </p:cNvPr>
          <p:cNvSpPr>
            <a:spLocks noGrp="1"/>
          </p:cNvSpPr>
          <p:nvPr>
            <p:ph type="body" sz="quarter" idx="13"/>
          </p:nvPr>
        </p:nvSpPr>
        <p:spPr>
          <a:xfrm>
            <a:off x="637961" y="627535"/>
            <a:ext cx="2960856" cy="3876212"/>
          </a:xfrm>
        </p:spPr>
        <p:txBody>
          <a:bodyPr/>
          <a:lstStyle/>
          <a:p>
            <a:pPr lvl="1"/>
            <a:r>
              <a:rPr lang="fi-FI" sz="2700" dirty="0"/>
              <a:t>Koko käyttöiän kestävä takuu</a:t>
            </a:r>
          </a:p>
          <a:p>
            <a:pPr lvl="1"/>
            <a:endParaRPr lang="fi-FI" sz="1000" i="1" dirty="0"/>
          </a:p>
          <a:p>
            <a:pPr marL="285750" lvl="1" indent="-285750">
              <a:buFont typeface="Arial" panose="020B0604020202020204" pitchFamily="34" charset="0"/>
              <a:buChar char="•"/>
            </a:pPr>
            <a:r>
              <a:rPr lang="fi-FI" sz="1500" dirty="0"/>
              <a:t>Taattu laatu ja tyytyväisyys</a:t>
            </a:r>
            <a:br>
              <a:rPr dirty="0"/>
            </a:br>
            <a:endParaRPr lang="fi-FI" sz="1500" dirty="0"/>
          </a:p>
          <a:p>
            <a:pPr marL="285750" lvl="1" indent="-285750">
              <a:buFont typeface="Arial" panose="020B0604020202020204" pitchFamily="34" charset="0"/>
              <a:buChar char="•"/>
            </a:pPr>
            <a:endParaRPr lang="fi-FI" sz="1500" dirty="0"/>
          </a:p>
          <a:p>
            <a:pPr marL="285750" lvl="1" indent="-285750">
              <a:buFont typeface="Arial" panose="020B0604020202020204" pitchFamily="34" charset="0"/>
              <a:buChar char="•"/>
            </a:pPr>
            <a:endParaRPr lang="fi-FI" sz="1400" dirty="0"/>
          </a:p>
          <a:p>
            <a:pPr marL="285750" lvl="1" indent="-285750">
              <a:buFont typeface="Arial" panose="020B0604020202020204" pitchFamily="34" charset="0"/>
              <a:buChar char="•"/>
            </a:pPr>
            <a:r>
              <a:rPr lang="fi-FI" sz="1500" dirty="0"/>
              <a:t>Kätevä, vaivaton vaihto</a:t>
            </a:r>
            <a:endParaRPr lang="fi-FI" dirty="0"/>
          </a:p>
          <a:p>
            <a:pPr marL="285750" lvl="1" indent="-285750">
              <a:buFont typeface="Arial" panose="020B0604020202020204" pitchFamily="34" charset="0"/>
              <a:buChar char="•"/>
            </a:pPr>
            <a:endParaRPr lang="fi-FI" sz="800" dirty="0"/>
          </a:p>
          <a:p>
            <a:pPr marL="285750" lvl="1" indent="-285750">
              <a:buFont typeface="Arial" panose="020B0604020202020204" pitchFamily="34" charset="0"/>
              <a:buChar char="•"/>
            </a:pPr>
            <a:r>
              <a:rPr lang="fi-FI" sz="1500" dirty="0"/>
              <a:t>Xerox</a:t>
            </a:r>
            <a:r>
              <a:rPr lang="fi-FI" sz="1500" baseline="30000" dirty="0"/>
              <a:t>®</a:t>
            </a:r>
            <a:r>
              <a:rPr lang="fi-FI" sz="1500" dirty="0"/>
              <a:t> Everyday™ -väriaine </a:t>
            </a:r>
            <a:br>
              <a:rPr lang="fi-FI" sz="1500" dirty="0"/>
            </a:br>
            <a:r>
              <a:rPr lang="fi-FI" sz="1500" dirty="0"/>
              <a:t>ei mitätöi tulostimien takuita</a:t>
            </a:r>
          </a:p>
        </p:txBody>
      </p:sp>
      <p:sp>
        <p:nvSpPr>
          <p:cNvPr id="3" name="Slide Number Placeholder 2">
            <a:extLst>
              <a:ext uri="{FF2B5EF4-FFF2-40B4-BE49-F238E27FC236}">
                <a16:creationId xmlns:a16="http://schemas.microsoft.com/office/drawing/2014/main"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fi-FI" dirty="0"/>
          </a:p>
        </p:txBody>
      </p:sp>
      <p:sp>
        <p:nvSpPr>
          <p:cNvPr id="4" name="Date Placeholder 3">
            <a:extLst>
              <a:ext uri="{FF2B5EF4-FFF2-40B4-BE49-F238E27FC236}">
                <a16:creationId xmlns:a16="http://schemas.microsoft.com/office/drawing/2014/main" id="{5D179180-8709-DF47-971B-9EBD1E8D5E83}"/>
              </a:ext>
            </a:extLst>
          </p:cNvPr>
          <p:cNvSpPr>
            <a:spLocks noGrp="1"/>
          </p:cNvSpPr>
          <p:nvPr>
            <p:ph type="dt" sz="half" idx="11"/>
          </p:nvPr>
        </p:nvSpPr>
        <p:spPr/>
        <p:txBody>
          <a:bodyPr/>
          <a:lstStyle/>
          <a:p>
            <a:fld id="{C93B4B50-62DD-7C42-8C2E-902DA288C047}" type="datetime3">
              <a:rPr lang="en-US"/>
              <a:t>29 June 2020</a:t>
            </a:fld>
            <a:endParaRPr lang="fi-FI" dirty="0"/>
          </a:p>
        </p:txBody>
      </p:sp>
      <p:pic>
        <p:nvPicPr>
          <p:cNvPr id="8" name="Picture 7">
            <a:extLst>
              <a:ext uri="{FF2B5EF4-FFF2-40B4-BE49-F238E27FC236}">
                <a16:creationId xmlns:a16="http://schemas.microsoft.com/office/drawing/2014/main"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fi-FI" dirty="0"/>
          </a:p>
        </p:txBody>
      </p:sp>
      <p:sp>
        <p:nvSpPr>
          <p:cNvPr id="3" name="Date Placeholder 2">
            <a:extLst>
              <a:ext uri="{FF2B5EF4-FFF2-40B4-BE49-F238E27FC236}">
                <a16:creationId xmlns:a16="http://schemas.microsoft.com/office/drawing/2014/main" id="{8FE902C1-048F-4943-A668-6D44E7CF6A45}"/>
              </a:ext>
            </a:extLst>
          </p:cNvPr>
          <p:cNvSpPr>
            <a:spLocks noGrp="1"/>
          </p:cNvSpPr>
          <p:nvPr>
            <p:ph type="dt" sz="half" idx="11"/>
          </p:nvPr>
        </p:nvSpPr>
        <p:spPr/>
        <p:txBody>
          <a:bodyPr/>
          <a:lstStyle/>
          <a:p>
            <a:fld id="{4DEBDA1F-2EDA-A747-9861-99BC8C748FD0}" type="datetime3">
              <a:rPr lang="en-US"/>
              <a:t>29 June 2020</a:t>
            </a:fld>
            <a:endParaRPr lang="fi-FI" dirty="0"/>
          </a:p>
        </p:txBody>
      </p:sp>
      <p:sp>
        <p:nvSpPr>
          <p:cNvPr id="5" name="Text Placeholder 4">
            <a:extLst>
              <a:ext uri="{FF2B5EF4-FFF2-40B4-BE49-F238E27FC236}">
                <a16:creationId xmlns:a16="http://schemas.microsoft.com/office/drawing/2014/main" id="{FA579A40-60AB-624C-8A96-C91AC31947F9}"/>
              </a:ext>
            </a:extLst>
          </p:cNvPr>
          <p:cNvSpPr>
            <a:spLocks noGrp="1"/>
          </p:cNvSpPr>
          <p:nvPr>
            <p:ph type="body" sz="quarter" idx="13"/>
          </p:nvPr>
        </p:nvSpPr>
        <p:spPr>
          <a:xfrm>
            <a:off x="5422039" y="415838"/>
            <a:ext cx="3424250" cy="3384376"/>
          </a:xfrm>
        </p:spPr>
        <p:txBody>
          <a:bodyPr/>
          <a:lstStyle/>
          <a:p>
            <a:r>
              <a:rPr lang="fi-FI" sz="2400" dirty="0"/>
              <a:t>Ystävällinen asiakkaille</a:t>
            </a:r>
            <a:br>
              <a:rPr dirty="0"/>
            </a:br>
            <a:r>
              <a:rPr lang="fi-FI" sz="2400" dirty="0"/>
              <a:t>ja planeetallemme.</a:t>
            </a:r>
          </a:p>
          <a:p>
            <a:r>
              <a:rPr lang="fi-FI" sz="1400" dirty="0"/>
              <a:t>Xerox Environmental Health &amp; Safety noudattaa lainsäädännöllisiä rajoituksia korkeampia laatu-, turvallisuus- ja kestävyysstandardeja. Olemme </a:t>
            </a:r>
            <a:br>
              <a:rPr lang="fi-FI" sz="1400" dirty="0"/>
            </a:br>
            <a:r>
              <a:rPr lang="fi-FI" sz="1400" dirty="0"/>
              <a:t>askeleen edellä muita.</a:t>
            </a:r>
          </a:p>
          <a:p>
            <a:pPr marL="285750" indent="-285750">
              <a:buClr>
                <a:schemeClr val="tx1"/>
              </a:buClr>
              <a:buFont typeface="Arial" panose="020B0604020202020204" pitchFamily="34" charset="0"/>
              <a:buChar char="•"/>
            </a:pPr>
            <a:r>
              <a:rPr lang="fi-FI" sz="1200" dirty="0"/>
              <a:t>Myrkytön väriaine ja muovi</a:t>
            </a:r>
          </a:p>
          <a:p>
            <a:pPr marL="285750" indent="-285750">
              <a:buClr>
                <a:schemeClr val="tx1"/>
              </a:buClr>
              <a:buFont typeface="Arial" panose="020B0604020202020204" pitchFamily="34" charset="0"/>
              <a:buChar char="•"/>
            </a:pPr>
            <a:r>
              <a:rPr lang="fi-FI" sz="1200" dirty="0"/>
              <a:t>Kaikkien kasettiosien tiedot </a:t>
            </a:r>
            <a:br>
              <a:rPr lang="fi-FI" sz="1200" dirty="0"/>
            </a:br>
            <a:r>
              <a:rPr lang="fi-FI" sz="1200" dirty="0"/>
              <a:t>löytyvät sivustolta Xerox.com</a:t>
            </a:r>
          </a:p>
          <a:p>
            <a:pPr marL="285750" indent="-285750">
              <a:buClr>
                <a:schemeClr val="tx1"/>
              </a:buClr>
              <a:buFont typeface="Arial" panose="020B0604020202020204" pitchFamily="34" charset="0"/>
              <a:buChar char="•"/>
            </a:pPr>
            <a:endParaRPr lang="fi-FI" sz="1200" dirty="0"/>
          </a:p>
          <a:p>
            <a:endParaRPr lang="fi-FI" sz="2400" dirty="0"/>
          </a:p>
        </p:txBody>
      </p:sp>
      <p:pic>
        <p:nvPicPr>
          <p:cNvPr id="7" name="Picture 6">
            <a:extLst>
              <a:ext uri="{FF2B5EF4-FFF2-40B4-BE49-F238E27FC236}">
                <a16:creationId xmlns:a16="http://schemas.microsoft.com/office/drawing/2014/main"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a16="http://schemas.microsoft.com/office/drawing/2014/main"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EE85DD5A-5B93-1042-8FA4-15D9357B42CD}"/>
              </a:ext>
            </a:extLst>
          </p:cNvPr>
          <p:cNvSpPr txBox="1">
            <a:spLocks/>
          </p:cNvSpPr>
          <p:nvPr/>
        </p:nvSpPr>
        <p:spPr>
          <a:xfrm>
            <a:off x="0" y="2649661"/>
            <a:ext cx="4960937" cy="1873970"/>
          </a:xfrm>
          <a:prstGeom prst="rect">
            <a:avLst/>
          </a:prstGeom>
          <a:solidFill>
            <a:schemeClr val="tx1"/>
          </a:solidFill>
        </p:spPr>
        <p:txBody>
          <a:bodyPr lIns="548640" tIns="274320" bIns="91440" anchor="t" anchorCtr="0"/>
          <a:lstStyle>
            <a:lvl1pPr algn="l" defTabSz="685800" rtl="0" eaLnBrk="1" latinLnBrk="0" hangingPunct="1">
              <a:lnSpc>
                <a:spcPct val="90000"/>
              </a:lnSpc>
              <a:spcBef>
                <a:spcPct val="0"/>
              </a:spcBef>
              <a:buNone/>
              <a:defRPr lang="en-US" sz="2800" kern="1200" dirty="0">
                <a:solidFill>
                  <a:schemeClr val="bg1"/>
                </a:solidFill>
                <a:latin typeface="Arial" panose="020B0604020202020204" pitchFamily="34" charset="0"/>
                <a:ea typeface="+mj-ea"/>
                <a:cs typeface="Arial" panose="020B0604020202020204" pitchFamily="34" charset="0"/>
              </a:defRPr>
            </a:lvl1pPr>
          </a:lstStyle>
          <a:p>
            <a:r>
              <a:rPr lang="en-US" sz="2700" dirty="0"/>
              <a:t>Xerox</a:t>
            </a:r>
            <a:r>
              <a:rPr lang="en-US" sz="2700" baseline="30000" dirty="0"/>
              <a:t>®</a:t>
            </a:r>
            <a:r>
              <a:rPr lang="en-US" sz="2700" dirty="0"/>
              <a:t> Everyday</a:t>
            </a:r>
            <a:r>
              <a:rPr lang="en-US" sz="2700" baseline="30000" dirty="0"/>
              <a:t>™</a:t>
            </a:r>
            <a:r>
              <a:rPr lang="en-US" sz="2700" dirty="0"/>
              <a:t> -</a:t>
            </a:r>
            <a:r>
              <a:rPr lang="en-US" sz="2700" dirty="0" err="1"/>
              <a:t>väriaine</a:t>
            </a:r>
            <a:br>
              <a:rPr lang="en-US" dirty="0"/>
            </a:br>
            <a:endParaRPr lang="en-US" dirty="0"/>
          </a:p>
          <a:p>
            <a:pPr marL="514350" indent="-57150">
              <a:lnSpc>
                <a:spcPct val="110000"/>
              </a:lnSpc>
            </a:pPr>
            <a:br>
              <a:rPr lang="en-US" sz="800" dirty="0"/>
            </a:br>
            <a:r>
              <a:rPr lang="en-US" sz="1400" dirty="0" err="1"/>
              <a:t>Katso</a:t>
            </a:r>
            <a:r>
              <a:rPr lang="en-US" sz="1400" dirty="0"/>
              <a:t> </a:t>
            </a:r>
            <a:r>
              <a:rPr lang="en-US" sz="1400" dirty="0" err="1"/>
              <a:t>lisätietoja</a:t>
            </a:r>
            <a:r>
              <a:rPr lang="en-US" sz="1400" dirty="0"/>
              <a:t> </a:t>
            </a:r>
            <a:r>
              <a:rPr lang="en-US" sz="1400" dirty="0" err="1"/>
              <a:t>osoitteesta</a:t>
            </a:r>
            <a:r>
              <a:rPr lang="en-US" sz="1400" dirty="0"/>
              <a:t> </a:t>
            </a:r>
            <a:br>
              <a:rPr lang="en-US" sz="1400" dirty="0"/>
            </a:br>
            <a:r>
              <a:rPr lang="fi-FI" sz="1400" dirty="0"/>
              <a:t>Xerox.com/EverydayToner ja tee tilaus tänään</a:t>
            </a:r>
            <a:br>
              <a:rPr lang="en-US" sz="1400" dirty="0"/>
            </a:br>
            <a:br>
              <a:rPr lang="en-US" sz="2000" dirty="0"/>
            </a:br>
            <a:endParaRPr lang="en-US" dirty="0"/>
          </a:p>
        </p:txBody>
      </p:sp>
      <p:pic>
        <p:nvPicPr>
          <p:cNvPr id="3" name="Picture 2">
            <a:extLst>
              <a:ext uri="{FF2B5EF4-FFF2-40B4-BE49-F238E27FC236}">
                <a16:creationId xmlns:a16="http://schemas.microsoft.com/office/drawing/2014/main"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2917</TotalTime>
  <Words>706</Words>
  <Application>Microsoft Office PowerPoint</Application>
  <PresentationFormat>On-screen Show (16:9)</PresentationFormat>
  <Paragraphs>76</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System Font Regular</vt:lpstr>
      <vt:lpstr>Xerox_16x9_Blue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Xerox® Everyday™ -väriaine</dc:title>
  <dc:creator>Danielle Smith</dc:creator>
  <cp:lastModifiedBy>Julia Sanchez</cp:lastModifiedBy>
  <cp:revision>64</cp:revision>
  <cp:lastPrinted>2016-12-06T20:47:15Z</cp:lastPrinted>
  <dcterms:created xsi:type="dcterms:W3CDTF">2020-05-03T19:49:02Z</dcterms:created>
  <dcterms:modified xsi:type="dcterms:W3CDTF">2020-06-29T17:54:55Z</dcterms:modified>
</cp:coreProperties>
</file>